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6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71" r:id="rId11"/>
    <p:sldId id="266" r:id="rId12"/>
    <p:sldId id="270" r:id="rId13"/>
    <p:sldId id="269" r:id="rId14"/>
    <p:sldId id="265" r:id="rId15"/>
    <p:sldId id="26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69B1F-81FC-FC4B-963F-526BB367CAC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F6A98D8D-6840-8A4D-BB4E-42E9AD49059B}">
      <dgm:prSet phldrT="[Text]"/>
      <dgm:spPr/>
      <dgm:t>
        <a:bodyPr/>
        <a:lstStyle/>
        <a:p>
          <a:r>
            <a:rPr lang="de-DE"/>
            <a:t>Grundlagen zum Kurs	</a:t>
          </a:r>
        </a:p>
      </dgm:t>
    </dgm:pt>
    <dgm:pt modelId="{9852BFE5-A711-4148-A76D-EC29272E6929}" type="parTrans" cxnId="{36FCFAA9-D35E-BD40-A742-7D15037CEC07}">
      <dgm:prSet/>
      <dgm:spPr/>
      <dgm:t>
        <a:bodyPr/>
        <a:lstStyle/>
        <a:p>
          <a:endParaRPr lang="de-DE"/>
        </a:p>
      </dgm:t>
    </dgm:pt>
    <dgm:pt modelId="{30C260DB-E0CE-8449-9D5C-A26D9E5782EB}" type="sibTrans" cxnId="{36FCFAA9-D35E-BD40-A742-7D15037CEC07}">
      <dgm:prSet/>
      <dgm:spPr/>
      <dgm:t>
        <a:bodyPr/>
        <a:lstStyle/>
        <a:p>
          <a:endParaRPr lang="de-DE"/>
        </a:p>
      </dgm:t>
    </dgm:pt>
    <dgm:pt modelId="{DA5DA4CA-6B76-1348-B23E-79277E652331}">
      <dgm:prSet phldrT="[Text]"/>
      <dgm:spPr/>
      <dgm:t>
        <a:bodyPr/>
        <a:lstStyle/>
        <a:p>
          <a:r>
            <a:rPr lang="de-DE" dirty="0"/>
            <a:t>Theoretische Grundlagen</a:t>
          </a:r>
        </a:p>
      </dgm:t>
    </dgm:pt>
    <dgm:pt modelId="{ABDC1EC9-230C-9544-9E5D-3EC756E4CDFC}" type="parTrans" cxnId="{E3F76118-1B7B-F64E-869E-E19BFE7CFDC2}">
      <dgm:prSet/>
      <dgm:spPr/>
      <dgm:t>
        <a:bodyPr/>
        <a:lstStyle/>
        <a:p>
          <a:endParaRPr lang="de-DE"/>
        </a:p>
      </dgm:t>
    </dgm:pt>
    <dgm:pt modelId="{295287D8-DF3B-B148-B234-A11A3ADC1F18}" type="sibTrans" cxnId="{E3F76118-1B7B-F64E-869E-E19BFE7CFDC2}">
      <dgm:prSet/>
      <dgm:spPr/>
      <dgm:t>
        <a:bodyPr/>
        <a:lstStyle/>
        <a:p>
          <a:endParaRPr lang="de-DE"/>
        </a:p>
      </dgm:t>
    </dgm:pt>
    <dgm:pt modelId="{2601E4F1-5838-7B42-80A7-2C27788CBE70}">
      <dgm:prSet phldrT="[Text]"/>
      <dgm:spPr/>
      <dgm:t>
        <a:bodyPr/>
        <a:lstStyle/>
        <a:p>
          <a:r>
            <a:rPr lang="de-DE"/>
            <a:t>PowerShell starten</a:t>
          </a:r>
        </a:p>
      </dgm:t>
    </dgm:pt>
    <dgm:pt modelId="{ABC39459-4F41-8549-80CF-48474606FC69}" type="parTrans" cxnId="{BD02FCE6-D312-4F45-802E-A78276EB8BA9}">
      <dgm:prSet/>
      <dgm:spPr/>
      <dgm:t>
        <a:bodyPr/>
        <a:lstStyle/>
        <a:p>
          <a:endParaRPr lang="de-DE"/>
        </a:p>
      </dgm:t>
    </dgm:pt>
    <dgm:pt modelId="{AF682A91-66FA-DA4B-8B4A-D9D5677449E8}" type="sibTrans" cxnId="{BD02FCE6-D312-4F45-802E-A78276EB8BA9}">
      <dgm:prSet/>
      <dgm:spPr/>
      <dgm:t>
        <a:bodyPr/>
        <a:lstStyle/>
        <a:p>
          <a:endParaRPr lang="de-DE"/>
        </a:p>
      </dgm:t>
    </dgm:pt>
    <dgm:pt modelId="{720F52DA-07F9-4040-A926-69458D6D7007}">
      <dgm:prSet phldrT="[Text]"/>
      <dgm:spPr/>
      <dgm:t>
        <a:bodyPr/>
        <a:lstStyle/>
        <a:p>
          <a:r>
            <a:rPr lang="de-DE"/>
            <a:t>Entwicklungsumgebung</a:t>
          </a:r>
          <a:r>
            <a:rPr lang="de-DE" baseline="0"/>
            <a:t> aufsetzen</a:t>
          </a:r>
          <a:endParaRPr lang="de-DE"/>
        </a:p>
      </dgm:t>
    </dgm:pt>
    <dgm:pt modelId="{98324859-1377-4547-8B4C-3F53E416A3A0}" type="parTrans" cxnId="{A2AE4F72-6EBB-CC4E-9FB1-26AE2D9A4485}">
      <dgm:prSet/>
      <dgm:spPr/>
      <dgm:t>
        <a:bodyPr/>
        <a:lstStyle/>
        <a:p>
          <a:endParaRPr lang="de-DE"/>
        </a:p>
      </dgm:t>
    </dgm:pt>
    <dgm:pt modelId="{97F3E4A9-8768-724D-93C7-DF8BDCAB99F9}" type="sibTrans" cxnId="{A2AE4F72-6EBB-CC4E-9FB1-26AE2D9A4485}">
      <dgm:prSet/>
      <dgm:spPr/>
      <dgm:t>
        <a:bodyPr/>
        <a:lstStyle/>
        <a:p>
          <a:endParaRPr lang="de-DE"/>
        </a:p>
      </dgm:t>
    </dgm:pt>
    <dgm:pt modelId="{2D6A4258-DA5D-7545-B7F5-696FA1C5995B}" type="pres">
      <dgm:prSet presAssocID="{9BC69B1F-81FC-FC4B-963F-526BB367CAC2}" presName="vert0" presStyleCnt="0">
        <dgm:presLayoutVars>
          <dgm:dir/>
          <dgm:animOne val="branch"/>
          <dgm:animLvl val="lvl"/>
        </dgm:presLayoutVars>
      </dgm:prSet>
      <dgm:spPr/>
    </dgm:pt>
    <dgm:pt modelId="{FDFFAB8D-1468-DC49-9B1D-855D4D33E4BD}" type="pres">
      <dgm:prSet presAssocID="{F6A98D8D-6840-8A4D-BB4E-42E9AD49059B}" presName="thickLine" presStyleLbl="alignNode1" presStyleIdx="0" presStyleCnt="4"/>
      <dgm:spPr/>
    </dgm:pt>
    <dgm:pt modelId="{1D9C6BEC-42B0-614C-BAF7-FFA5AE88BF5B}" type="pres">
      <dgm:prSet presAssocID="{F6A98D8D-6840-8A4D-BB4E-42E9AD49059B}" presName="horz1" presStyleCnt="0"/>
      <dgm:spPr/>
    </dgm:pt>
    <dgm:pt modelId="{F42EC380-80D7-EC40-8863-43DDBC8A4EEC}" type="pres">
      <dgm:prSet presAssocID="{F6A98D8D-6840-8A4D-BB4E-42E9AD49059B}" presName="tx1" presStyleLbl="revTx" presStyleIdx="0" presStyleCnt="4"/>
      <dgm:spPr/>
    </dgm:pt>
    <dgm:pt modelId="{0AB50654-F1EC-C74D-9FC1-945F3351DA19}" type="pres">
      <dgm:prSet presAssocID="{F6A98D8D-6840-8A4D-BB4E-42E9AD49059B}" presName="vert1" presStyleCnt="0"/>
      <dgm:spPr/>
    </dgm:pt>
    <dgm:pt modelId="{AB2A5344-EEA9-D74F-8EFD-A2DCEF4C18B2}" type="pres">
      <dgm:prSet presAssocID="{DA5DA4CA-6B76-1348-B23E-79277E652331}" presName="thickLine" presStyleLbl="alignNode1" presStyleIdx="1" presStyleCnt="4"/>
      <dgm:spPr/>
    </dgm:pt>
    <dgm:pt modelId="{91FBF7F2-3EC7-BC41-B4BD-86698ED749F9}" type="pres">
      <dgm:prSet presAssocID="{DA5DA4CA-6B76-1348-B23E-79277E652331}" presName="horz1" presStyleCnt="0"/>
      <dgm:spPr/>
    </dgm:pt>
    <dgm:pt modelId="{829A2CEE-C2C7-6742-8240-CA423E49D4E1}" type="pres">
      <dgm:prSet presAssocID="{DA5DA4CA-6B76-1348-B23E-79277E652331}" presName="tx1" presStyleLbl="revTx" presStyleIdx="1" presStyleCnt="4"/>
      <dgm:spPr/>
    </dgm:pt>
    <dgm:pt modelId="{E415F79E-11B0-2248-951C-A9DDB0E7147D}" type="pres">
      <dgm:prSet presAssocID="{DA5DA4CA-6B76-1348-B23E-79277E652331}" presName="vert1" presStyleCnt="0"/>
      <dgm:spPr/>
    </dgm:pt>
    <dgm:pt modelId="{33C88C52-436B-4F4E-A513-D9DA4B32A66D}" type="pres">
      <dgm:prSet presAssocID="{2601E4F1-5838-7B42-80A7-2C27788CBE70}" presName="thickLine" presStyleLbl="alignNode1" presStyleIdx="2" presStyleCnt="4"/>
      <dgm:spPr/>
    </dgm:pt>
    <dgm:pt modelId="{43201149-0D3C-4942-9A35-53B0633408ED}" type="pres">
      <dgm:prSet presAssocID="{2601E4F1-5838-7B42-80A7-2C27788CBE70}" presName="horz1" presStyleCnt="0"/>
      <dgm:spPr/>
    </dgm:pt>
    <dgm:pt modelId="{59B98841-2663-4B4D-95DA-522131C328F2}" type="pres">
      <dgm:prSet presAssocID="{2601E4F1-5838-7B42-80A7-2C27788CBE70}" presName="tx1" presStyleLbl="revTx" presStyleIdx="2" presStyleCnt="4"/>
      <dgm:spPr/>
    </dgm:pt>
    <dgm:pt modelId="{FB05CC88-6036-5347-B80F-C50645A4DD11}" type="pres">
      <dgm:prSet presAssocID="{2601E4F1-5838-7B42-80A7-2C27788CBE70}" presName="vert1" presStyleCnt="0"/>
      <dgm:spPr/>
    </dgm:pt>
    <dgm:pt modelId="{231C349A-DBCB-0349-9EB9-0E333BDFBCD0}" type="pres">
      <dgm:prSet presAssocID="{720F52DA-07F9-4040-A926-69458D6D7007}" presName="thickLine" presStyleLbl="alignNode1" presStyleIdx="3" presStyleCnt="4"/>
      <dgm:spPr/>
    </dgm:pt>
    <dgm:pt modelId="{C07AE672-EB84-1F4F-A414-9917B3BC47D6}" type="pres">
      <dgm:prSet presAssocID="{720F52DA-07F9-4040-A926-69458D6D7007}" presName="horz1" presStyleCnt="0"/>
      <dgm:spPr/>
    </dgm:pt>
    <dgm:pt modelId="{22BF2F19-90BE-D944-9CA0-3D295F9A0BDB}" type="pres">
      <dgm:prSet presAssocID="{720F52DA-07F9-4040-A926-69458D6D7007}" presName="tx1" presStyleLbl="revTx" presStyleIdx="3" presStyleCnt="4"/>
      <dgm:spPr/>
    </dgm:pt>
    <dgm:pt modelId="{20D0DBCC-B05D-CA4E-940F-CCED54B6109A}" type="pres">
      <dgm:prSet presAssocID="{720F52DA-07F9-4040-A926-69458D6D7007}" presName="vert1" presStyleCnt="0"/>
      <dgm:spPr/>
    </dgm:pt>
  </dgm:ptLst>
  <dgm:cxnLst>
    <dgm:cxn modelId="{573F960C-1758-6C4A-89B8-7985775ABDBA}" type="presOf" srcId="{DA5DA4CA-6B76-1348-B23E-79277E652331}" destId="{829A2CEE-C2C7-6742-8240-CA423E49D4E1}" srcOrd="0" destOrd="0" presId="urn:microsoft.com/office/officeart/2008/layout/LinedList"/>
    <dgm:cxn modelId="{E3F76118-1B7B-F64E-869E-E19BFE7CFDC2}" srcId="{9BC69B1F-81FC-FC4B-963F-526BB367CAC2}" destId="{DA5DA4CA-6B76-1348-B23E-79277E652331}" srcOrd="1" destOrd="0" parTransId="{ABDC1EC9-230C-9544-9E5D-3EC756E4CDFC}" sibTransId="{295287D8-DF3B-B148-B234-A11A3ADC1F18}"/>
    <dgm:cxn modelId="{9476DC40-DC4D-784B-8481-162D9FB2E1FC}" type="presOf" srcId="{2601E4F1-5838-7B42-80A7-2C27788CBE70}" destId="{59B98841-2663-4B4D-95DA-522131C328F2}" srcOrd="0" destOrd="0" presId="urn:microsoft.com/office/officeart/2008/layout/LinedList"/>
    <dgm:cxn modelId="{A2AE4F72-6EBB-CC4E-9FB1-26AE2D9A4485}" srcId="{9BC69B1F-81FC-FC4B-963F-526BB367CAC2}" destId="{720F52DA-07F9-4040-A926-69458D6D7007}" srcOrd="3" destOrd="0" parTransId="{98324859-1377-4547-8B4C-3F53E416A3A0}" sibTransId="{97F3E4A9-8768-724D-93C7-DF8BDCAB99F9}"/>
    <dgm:cxn modelId="{36FCFAA9-D35E-BD40-A742-7D15037CEC07}" srcId="{9BC69B1F-81FC-FC4B-963F-526BB367CAC2}" destId="{F6A98D8D-6840-8A4D-BB4E-42E9AD49059B}" srcOrd="0" destOrd="0" parTransId="{9852BFE5-A711-4148-A76D-EC29272E6929}" sibTransId="{30C260DB-E0CE-8449-9D5C-A26D9E5782EB}"/>
    <dgm:cxn modelId="{18E4C3B6-194C-784E-B5C4-120153426974}" type="presOf" srcId="{F6A98D8D-6840-8A4D-BB4E-42E9AD49059B}" destId="{F42EC380-80D7-EC40-8863-43DDBC8A4EEC}" srcOrd="0" destOrd="0" presId="urn:microsoft.com/office/officeart/2008/layout/LinedList"/>
    <dgm:cxn modelId="{1CFF91C8-E8C0-AD47-9419-20A1E237065B}" type="presOf" srcId="{720F52DA-07F9-4040-A926-69458D6D7007}" destId="{22BF2F19-90BE-D944-9CA0-3D295F9A0BDB}" srcOrd="0" destOrd="0" presId="urn:microsoft.com/office/officeart/2008/layout/LinedList"/>
    <dgm:cxn modelId="{BD02FCE6-D312-4F45-802E-A78276EB8BA9}" srcId="{9BC69B1F-81FC-FC4B-963F-526BB367CAC2}" destId="{2601E4F1-5838-7B42-80A7-2C27788CBE70}" srcOrd="2" destOrd="0" parTransId="{ABC39459-4F41-8549-80CF-48474606FC69}" sibTransId="{AF682A91-66FA-DA4B-8B4A-D9D5677449E8}"/>
    <dgm:cxn modelId="{B299A9F8-BF22-5143-A575-F19B5BFA1BC1}" type="presOf" srcId="{9BC69B1F-81FC-FC4B-963F-526BB367CAC2}" destId="{2D6A4258-DA5D-7545-B7F5-696FA1C5995B}" srcOrd="0" destOrd="0" presId="urn:microsoft.com/office/officeart/2008/layout/LinedList"/>
    <dgm:cxn modelId="{0B78FF1A-0FEC-9640-A8C8-6610FB4FB46D}" type="presParOf" srcId="{2D6A4258-DA5D-7545-B7F5-696FA1C5995B}" destId="{FDFFAB8D-1468-DC49-9B1D-855D4D33E4BD}" srcOrd="0" destOrd="0" presId="urn:microsoft.com/office/officeart/2008/layout/LinedList"/>
    <dgm:cxn modelId="{16373FC8-7682-D444-9645-D3339069A835}" type="presParOf" srcId="{2D6A4258-DA5D-7545-B7F5-696FA1C5995B}" destId="{1D9C6BEC-42B0-614C-BAF7-FFA5AE88BF5B}" srcOrd="1" destOrd="0" presId="urn:microsoft.com/office/officeart/2008/layout/LinedList"/>
    <dgm:cxn modelId="{9E708399-8430-D446-946F-ABB25123AACD}" type="presParOf" srcId="{1D9C6BEC-42B0-614C-BAF7-FFA5AE88BF5B}" destId="{F42EC380-80D7-EC40-8863-43DDBC8A4EEC}" srcOrd="0" destOrd="0" presId="urn:microsoft.com/office/officeart/2008/layout/LinedList"/>
    <dgm:cxn modelId="{60D60FD8-4DB2-244F-8A66-13363C5CBCEA}" type="presParOf" srcId="{1D9C6BEC-42B0-614C-BAF7-FFA5AE88BF5B}" destId="{0AB50654-F1EC-C74D-9FC1-945F3351DA19}" srcOrd="1" destOrd="0" presId="urn:microsoft.com/office/officeart/2008/layout/LinedList"/>
    <dgm:cxn modelId="{21809273-F74F-534B-88B5-0DAF3AB90AC3}" type="presParOf" srcId="{2D6A4258-DA5D-7545-B7F5-696FA1C5995B}" destId="{AB2A5344-EEA9-D74F-8EFD-A2DCEF4C18B2}" srcOrd="2" destOrd="0" presId="urn:microsoft.com/office/officeart/2008/layout/LinedList"/>
    <dgm:cxn modelId="{803833B1-6C50-AA4D-9DEA-A636F842C3DF}" type="presParOf" srcId="{2D6A4258-DA5D-7545-B7F5-696FA1C5995B}" destId="{91FBF7F2-3EC7-BC41-B4BD-86698ED749F9}" srcOrd="3" destOrd="0" presId="urn:microsoft.com/office/officeart/2008/layout/LinedList"/>
    <dgm:cxn modelId="{7FD30984-1863-3F4F-BC13-DF59347C44DB}" type="presParOf" srcId="{91FBF7F2-3EC7-BC41-B4BD-86698ED749F9}" destId="{829A2CEE-C2C7-6742-8240-CA423E49D4E1}" srcOrd="0" destOrd="0" presId="urn:microsoft.com/office/officeart/2008/layout/LinedList"/>
    <dgm:cxn modelId="{52D9ED5F-055E-1A4C-BF7D-57E1299CE313}" type="presParOf" srcId="{91FBF7F2-3EC7-BC41-B4BD-86698ED749F9}" destId="{E415F79E-11B0-2248-951C-A9DDB0E7147D}" srcOrd="1" destOrd="0" presId="urn:microsoft.com/office/officeart/2008/layout/LinedList"/>
    <dgm:cxn modelId="{F6E84705-A1F2-FC42-B212-56FF987EEE17}" type="presParOf" srcId="{2D6A4258-DA5D-7545-B7F5-696FA1C5995B}" destId="{33C88C52-436B-4F4E-A513-D9DA4B32A66D}" srcOrd="4" destOrd="0" presId="urn:microsoft.com/office/officeart/2008/layout/LinedList"/>
    <dgm:cxn modelId="{5953AA85-CCE9-5448-8363-FC0D27B667CD}" type="presParOf" srcId="{2D6A4258-DA5D-7545-B7F5-696FA1C5995B}" destId="{43201149-0D3C-4942-9A35-53B0633408ED}" srcOrd="5" destOrd="0" presId="urn:microsoft.com/office/officeart/2008/layout/LinedList"/>
    <dgm:cxn modelId="{9614600E-BE65-D143-A4F6-1E77A55608C5}" type="presParOf" srcId="{43201149-0D3C-4942-9A35-53B0633408ED}" destId="{59B98841-2663-4B4D-95DA-522131C328F2}" srcOrd="0" destOrd="0" presId="urn:microsoft.com/office/officeart/2008/layout/LinedList"/>
    <dgm:cxn modelId="{46FCEBDC-3D8E-5D4E-9763-D1304D4DCCF1}" type="presParOf" srcId="{43201149-0D3C-4942-9A35-53B0633408ED}" destId="{FB05CC88-6036-5347-B80F-C50645A4DD11}" srcOrd="1" destOrd="0" presId="urn:microsoft.com/office/officeart/2008/layout/LinedList"/>
    <dgm:cxn modelId="{C7B022C9-8D1A-B84D-AE8C-BBD94DD3159D}" type="presParOf" srcId="{2D6A4258-DA5D-7545-B7F5-696FA1C5995B}" destId="{231C349A-DBCB-0349-9EB9-0E333BDFBCD0}" srcOrd="6" destOrd="0" presId="urn:microsoft.com/office/officeart/2008/layout/LinedList"/>
    <dgm:cxn modelId="{CB1F5A37-BA35-BE49-AE8C-64F0B806A9AF}" type="presParOf" srcId="{2D6A4258-DA5D-7545-B7F5-696FA1C5995B}" destId="{C07AE672-EB84-1F4F-A414-9917B3BC47D6}" srcOrd="7" destOrd="0" presId="urn:microsoft.com/office/officeart/2008/layout/LinedList"/>
    <dgm:cxn modelId="{7CDFF9FC-05FC-8448-89B9-752F743712BD}" type="presParOf" srcId="{C07AE672-EB84-1F4F-A414-9917B3BC47D6}" destId="{22BF2F19-90BE-D944-9CA0-3D295F9A0BDB}" srcOrd="0" destOrd="0" presId="urn:microsoft.com/office/officeart/2008/layout/LinedList"/>
    <dgm:cxn modelId="{1496C5A6-7938-D74B-B6C4-26A35ED69765}" type="presParOf" srcId="{C07AE672-EB84-1F4F-A414-9917B3BC47D6}" destId="{20D0DBCC-B05D-CA4E-940F-CCED54B61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FAB8D-1468-DC49-9B1D-855D4D33E4BD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C380-80D7-EC40-8863-43DDBC8A4EEC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Grundlagen zum Kurs	</a:t>
          </a:r>
        </a:p>
      </dsp:txBody>
      <dsp:txXfrm>
        <a:off x="0" y="0"/>
        <a:ext cx="6263640" cy="1376171"/>
      </dsp:txXfrm>
    </dsp:sp>
    <dsp:sp modelId="{AB2A5344-EEA9-D74F-8EFD-A2DCEF4C18B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2CEE-C2C7-6742-8240-CA423E49D4E1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Theoretische Grundlagen</a:t>
          </a:r>
        </a:p>
      </dsp:txBody>
      <dsp:txXfrm>
        <a:off x="0" y="1376171"/>
        <a:ext cx="6263640" cy="1376171"/>
      </dsp:txXfrm>
    </dsp:sp>
    <dsp:sp modelId="{33C88C52-436B-4F4E-A513-D9DA4B32A66D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98841-2663-4B4D-95DA-522131C328F2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PowerShell starten</a:t>
          </a:r>
        </a:p>
      </dsp:txBody>
      <dsp:txXfrm>
        <a:off x="0" y="2752343"/>
        <a:ext cx="6263640" cy="1376171"/>
      </dsp:txXfrm>
    </dsp:sp>
    <dsp:sp modelId="{231C349A-DBCB-0349-9EB9-0E333BDFBCD0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F2F19-90BE-D944-9CA0-3D295F9A0BDB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Entwicklungsumgebung</a:t>
          </a:r>
          <a:r>
            <a:rPr lang="de-DE" sz="3800" kern="1200" baseline="0"/>
            <a:t> aufsetzen</a:t>
          </a:r>
          <a:endParaRPr lang="de-DE" sz="3800" kern="1200"/>
        </a:p>
      </dsp:txBody>
      <dsp:txXfrm>
        <a:off x="0" y="4128515"/>
        <a:ext cx="626364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E7787-FEF7-72E0-2C63-31941D7C4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313AFA-5436-E6A4-A80A-61ED602CD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ED56D-8F25-9450-2B08-CFDE9128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B045D-CA4A-5F16-106D-D3607A9A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54C63A-47D3-1474-3E9E-E4A09BC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0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6AF-C76F-29FE-4E2D-B82FC0CD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BA07AB-CB41-1B6E-CE56-057C17BB7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FA778-DF85-F6C9-6070-A61DB783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8AE8-11D5-DBCD-33C6-D00EE531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1ACAC-08EC-7BC1-4ED7-168B5AF3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83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3F649B-7AD6-F4EF-6199-35361E04C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120A9-DDA0-457A-F0ED-36183DEB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07705-2CDE-1840-FCBB-D388AF59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345432-98B0-4CF0-9148-1B93B504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3555E-C25D-0315-4000-57D72D55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BB559-AA0B-DC97-AE53-48729B49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AF86E-BABC-7A43-AC6D-9738EBD8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499F6-F2BF-3A57-452C-2FE51FB8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D03F8E-3314-0E66-A1CC-E56AC2D7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9BB5A-129B-0F53-BC8F-467451EA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20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A4EA8-12F4-A48F-CCAC-7533E075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65DCA-B41D-BEFF-AE0D-3A2106F4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0531E-D850-5D58-CF17-38F88B7F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17E41-5899-C5BC-DEA2-F21877A0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64359-3C8A-7B2A-67A3-2B945F1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36921-891A-50D0-EC0D-070FF79C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2D268-9414-472C-1706-4696C4E4F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816D99-51D1-9307-0882-4622B043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C4EE5D-93DF-8D12-3F62-23BF62A3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8BF91A-1D57-DA9F-2942-F63520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E6F19-7E00-DE18-B6CE-29EE446E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6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FBF67-E1CA-0506-3FB2-A5C947F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244-C7D1-38EA-453A-9DB3C1A8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740F5E-3862-9388-B39C-21051F8F8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BB6ACC-8323-D967-A2A5-75807DA28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83CA61-DEAD-F092-B25B-7FD517E74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221979-DB5E-4BB9-F015-0A5CF300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C6D684-2DAC-4926-FC68-D498EC76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3D338A-45E2-B51A-61CA-6BF64FF3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8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9467-FD27-B41C-51A2-49B14F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0E4022-6F92-5E8A-AC77-B8216CBD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97501B-522E-875C-1833-D5CAFC2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1E031-AF64-7A22-D34D-D9E47DF8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466FA0-ED12-355E-E2D2-CF31A55F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F7200A-1E48-EFD7-10B7-650C1601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FF76-1149-C9DD-5482-A3A9CE4A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95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B2FE1-E41A-E8BF-BDD9-805EE0D4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B6EAD-B8A3-1A55-6D23-08608AB3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7AF14C-F448-23A0-5843-483ED2E8C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5C311-B1FE-128F-60AB-1B8C1F4B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B22AD0-F237-D9B1-5458-6985E723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E040E-9AF5-4482-2C85-1D1116F8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E16A2-9E30-7D29-D554-0DDF4CB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95DF20-BF90-9640-DED0-807E8ADA7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9494C3-6D84-4613-93D6-D961EBA7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32374D-79B9-46AB-B206-E165F8BA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CD14-BDF7-FBD1-960A-0C738ECB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7A3F2-CFBA-B2C6-34DD-655AB2D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96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D1AE98-25D9-024E-04EC-7D4540D1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B5C96-34CC-70C1-DE0A-A4E27CDD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197FE2-5968-3A19-D965-6DF10D9D4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9B291-6952-3844-8B85-1D4508D34B07}" type="datetimeFigureOut">
              <a:rPr lang="de-DE" smtClean="0"/>
              <a:t>15.02.23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67897-E85D-2612-7082-039667A03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858F0-4E74-9250-DD12-3CF672C3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62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@learning-it.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philip-lorenz-a8942a1aa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x/s!AhZKh8w2Kcr_g5IPzb0LTA8RUT-l0Q?e=RXzHM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github.com/philiplorenz-code/powershell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code.visualstudio.com/shortcuts/keyboard-shortcuts-windows.pdf" TargetMode="External"/><Relationship Id="rId4" Type="http://schemas.openxmlformats.org/officeDocument/2006/relationships/hyperlink" Target="https://cdn.comparitech.com/wp-content/uploads/2018/08/Comparitech-Powershell-cheatsheet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4F85BB-557D-67A7-3F72-BAE418DA6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</a:rPr>
              <a:t>PowerShell Grundlagenkurs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46AEB-9B18-5CE9-FDF4-3CB654646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41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1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5CF01-6C5D-8A5B-6EFD-9743886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DEMO: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Konsole und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Entwicklungsumgebung</a:t>
            </a:r>
          </a:p>
        </p:txBody>
      </p:sp>
    </p:spTree>
    <p:extLst>
      <p:ext uri="{BB962C8B-B14F-4D97-AF65-F5344CB8AC3E}">
        <p14:creationId xmlns:p14="http://schemas.microsoft.com/office/powerpoint/2010/main" val="35414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Mittagspause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5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0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PowerShell Konsole: Shortcuts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ABAF1B8-3F4E-7FCB-0E9F-6329D4BA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87" y="1592826"/>
            <a:ext cx="8035413" cy="46376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1600" dirty="0"/>
          </a:p>
          <a:p>
            <a:r>
              <a:rPr lang="de-DE" sz="1800" dirty="0"/>
              <a:t>Page </a:t>
            </a:r>
            <a:r>
              <a:rPr lang="de-DE" sz="1800" dirty="0" err="1"/>
              <a:t>up</a:t>
            </a:r>
            <a:r>
              <a:rPr lang="de-DE" sz="1800" dirty="0"/>
              <a:t>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first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Page Down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last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Up Arrow – </a:t>
            </a:r>
            <a:r>
              <a:rPr lang="de-DE" sz="1800" dirty="0" err="1"/>
              <a:t>goes</a:t>
            </a:r>
            <a:r>
              <a:rPr lang="de-DE" sz="1800" dirty="0"/>
              <a:t> back on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Down Arrow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forward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Home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beginning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/>
              <a:t>End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end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 err="1"/>
              <a:t>Ctrl+LeftArrow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left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 err="1"/>
              <a:t>Ctrl+RightArrow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on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/>
              <a:t>Tab – </a:t>
            </a:r>
            <a:r>
              <a:rPr lang="de-DE" sz="1800" dirty="0" err="1"/>
              <a:t>Completes</a:t>
            </a:r>
            <a:r>
              <a:rPr lang="de-DE" sz="1800" dirty="0"/>
              <a:t> </a:t>
            </a:r>
            <a:r>
              <a:rPr lang="de-DE" sz="1800" dirty="0" err="1"/>
              <a:t>input</a:t>
            </a:r>
            <a:endParaRPr lang="de-DE" sz="1800" dirty="0"/>
          </a:p>
          <a:p>
            <a:r>
              <a:rPr lang="de-DE" sz="1800" dirty="0"/>
              <a:t>F7 – Shows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 (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and down </a:t>
            </a:r>
            <a:r>
              <a:rPr lang="de-DE" sz="1800" dirty="0" err="1"/>
              <a:t>arrow</a:t>
            </a:r>
            <a:r>
              <a:rPr lang="de-DE" sz="1800" dirty="0"/>
              <a:t> </a:t>
            </a:r>
            <a:r>
              <a:rPr lang="de-DE" sz="1800" dirty="0" err="1"/>
              <a:t>keys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navigate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)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16" descr="Papier">
            <a:extLst>
              <a:ext uri="{FF2B5EF4-FFF2-40B4-BE49-F238E27FC236}">
                <a16:creationId xmlns:a16="http://schemas.microsoft.com/office/drawing/2014/main" id="{0A628405-A46A-9714-64AF-71F98302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5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87E83-08DE-05FC-3775-8EC5FCF4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Execution</a:t>
            </a:r>
            <a:r>
              <a:rPr lang="de-DE"/>
              <a:t> Policy (</a:t>
            </a:r>
            <a:r>
              <a:rPr lang="de-DE" err="1"/>
              <a:t>Get</a:t>
            </a:r>
            <a:r>
              <a:rPr lang="de-DE"/>
              <a:t>/Set-</a:t>
            </a:r>
            <a:r>
              <a:rPr lang="de-DE" err="1"/>
              <a:t>ExecutionPolicy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E0DFD-F9A1-EA0B-02BE-C2472C85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0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Restricted</a:t>
            </a:r>
            <a:r>
              <a:rPr lang="de-DE" b="0" i="0" u="none" strike="noStrike">
                <a:effectLst/>
                <a:latin typeface="Söhne"/>
              </a:rPr>
              <a:t>: Dies ist die standardmäßige Policy und erlaubt nur das Ausführen von in PowerShell integrierten Befehlen. Es blockiert die Ausführung von selbst erstellten Skripten oder externen Programmen.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AllSigned</a:t>
            </a:r>
            <a:r>
              <a:rPr lang="de-DE" b="0" i="0" u="none" strike="noStrike">
                <a:effectLst/>
                <a:latin typeface="Söhne"/>
              </a:rPr>
              <a:t>: Bei dieser Policy müssen alle Skripte und Konfigurationsdateien digital signiert sein, bevor sie ausgeführt werden können.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RemoteSigned</a:t>
            </a:r>
            <a:r>
              <a:rPr lang="de-DE" b="0" i="0" u="none" strike="noStrike">
                <a:effectLst/>
                <a:latin typeface="Söhne"/>
              </a:rPr>
              <a:t>: Skripte und Konfigurationsdateien, die von einer Remote-Quelle stammen, müssen digital signiert sein. Lokale Skripte und Konfigurationsdateien können ohne Signatur ausgeführt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Unrestricted</a:t>
            </a:r>
            <a:r>
              <a:rPr lang="de-DE" b="0" i="0" u="none" strike="noStrike">
                <a:effectLst/>
                <a:latin typeface="Söhne"/>
              </a:rPr>
              <a:t>: Mit dieser Policy können alle Skripte und Konfigurationsdateien ohne Einschränkungen ausgeführt werden. Es stellt jedoch ein Sicherheitsrisiko dar, da es böswilligen Skripten oder Konfigurationsdateien ermöglicht, ohne Einschränkungen ausgeführt zu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>
                <a:effectLst/>
                <a:latin typeface="Söhne"/>
              </a:rPr>
              <a:t>Bypass: Diese Policy deaktiviert die PowerShell-Sicherheitsfunktionen und ermöglicht das Ausführen von Skripten und Konfigurationsdateien ohne jegliche Überprüfung.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633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FC68D-A2D0-F186-7EF0-84AFAF44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C7F84AF6-0963-79FB-872A-54B5E592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218170"/>
              </p:ext>
            </p:extLst>
          </p:nvPr>
        </p:nvGraphicFramePr>
        <p:xfrm>
          <a:off x="1965211" y="1822348"/>
          <a:ext cx="8261574" cy="444306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3719685159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3776379701"/>
                    </a:ext>
                  </a:extLst>
                </a:gridCol>
                <a:gridCol w="6563030">
                  <a:extLst>
                    <a:ext uri="{9D8B030D-6E8A-4147-A177-3AD203B41FA5}">
                      <a16:colId xmlns:a16="http://schemas.microsoft.com/office/drawing/2014/main" val="46371725"/>
                    </a:ext>
                  </a:extLst>
                </a:gridCol>
              </a:tblGrid>
              <a:tr h="386158"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Tätigkeit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17529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Vorstellung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75896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Einstieg in die PS und Grundlagen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99885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27195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 Cmdlets und Objekte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21143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Mittagspause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102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Skripterstellung- und Automatisierung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07708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7336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46812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Auflösen der Aufgaben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6906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System- und Dateiverwaltung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4668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PS-Remoting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8636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Austausch &amp; Fragerunde / die besten PS-Module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0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4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8" y="1005840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About Me</a:t>
            </a:r>
          </a:p>
        </p:txBody>
      </p:sp>
      <p:sp>
        <p:nvSpPr>
          <p:cNvPr id="4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4CC45B-D8C0-75FB-28AC-064F04484B9B}"/>
              </a:ext>
            </a:extLst>
          </p:cNvPr>
          <p:cNvSpPr txBox="1"/>
          <p:nvPr/>
        </p:nvSpPr>
        <p:spPr>
          <a:xfrm>
            <a:off x="295364" y="3324159"/>
            <a:ext cx="3546639" cy="2825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PowerShell Trainer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1:1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Gruppen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Videokurse</a:t>
            </a:r>
            <a:r>
              <a:rPr lang="en-US" sz="2000" dirty="0"/>
              <a:t> / </a:t>
            </a:r>
            <a:r>
              <a:rPr lang="en-US" sz="2000" dirty="0" err="1"/>
              <a:t>Heise</a:t>
            </a:r>
            <a:r>
              <a:rPr lang="en-US" sz="2000" dirty="0"/>
              <a:t> Academy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Blog Autor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Scriptrunner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WindowsPro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4sysops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YouTube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Freelancing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F82C21-4D62-9A72-882E-41FFC9222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77"/>
          <a:stretch/>
        </p:blipFill>
        <p:spPr>
          <a:xfrm>
            <a:off x="7887375" y="10"/>
            <a:ext cx="4507993" cy="685799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6E2ABE-C607-2734-9027-055037C5EE7F}"/>
              </a:ext>
            </a:extLst>
          </p:cNvPr>
          <p:cNvSpPr txBox="1"/>
          <p:nvPr/>
        </p:nvSpPr>
        <p:spPr>
          <a:xfrm>
            <a:off x="3989683" y="3493166"/>
            <a:ext cx="4212633" cy="2825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Fachinformatik</a:t>
            </a:r>
            <a:r>
              <a:rPr lang="en-US" sz="2000" b="1" dirty="0"/>
              <a:t> </a:t>
            </a:r>
            <a:r>
              <a:rPr lang="en-US" sz="2000" b="1" dirty="0" err="1"/>
              <a:t>Systemintegration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Plattform</a:t>
            </a:r>
            <a:r>
              <a:rPr lang="en-US" sz="2000" b="1" dirty="0"/>
              <a:t>/Cloud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Wirtschaftsinformatik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/ Container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Microservices-</a:t>
            </a:r>
            <a:r>
              <a:rPr lang="en-US" sz="2000" b="1" dirty="0" err="1"/>
              <a:t>Architekturen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Monitoring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Automatisierung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92EF6F-9861-EE24-2119-20137594E0EF}"/>
              </a:ext>
            </a:extLst>
          </p:cNvPr>
          <p:cNvSpPr txBox="1"/>
          <p:nvPr/>
        </p:nvSpPr>
        <p:spPr>
          <a:xfrm>
            <a:off x="4612400" y="301607"/>
            <a:ext cx="3071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Mail:</a:t>
            </a:r>
            <a:br>
              <a:rPr lang="de-DE" dirty="0"/>
            </a:br>
            <a:r>
              <a:rPr lang="de-DE" dirty="0">
                <a:hlinkClick r:id="rId3"/>
              </a:rPr>
              <a:t>philip@learning-it.io</a:t>
            </a:r>
            <a:endParaRPr lang="de-DE" dirty="0"/>
          </a:p>
          <a:p>
            <a:r>
              <a:rPr lang="de-DE" b="1" dirty="0"/>
              <a:t>LinkedIn: </a:t>
            </a:r>
            <a:br>
              <a:rPr lang="de-DE" dirty="0"/>
            </a:br>
            <a:r>
              <a:rPr lang="de-DE" dirty="0">
                <a:hlinkClick r:id="rId4"/>
              </a:rPr>
              <a:t>https://www.linkedin.com/in/philip-lorenz-a8942a1aa/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56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Sitzende Personen in Reihen in Innenräumen mit erhobenem Arm, die dem stehenden Moderator in formellem Hemd und Krawatte zugewandt sind">
            <a:extLst>
              <a:ext uri="{FF2B5EF4-FFF2-40B4-BE49-F238E27FC236}">
                <a16:creationId xmlns:a16="http://schemas.microsoft.com/office/drawing/2014/main" id="{4C8633BE-F2C4-9194-20F4-95DF8BEB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About You</a:t>
            </a:r>
          </a:p>
        </p:txBody>
      </p:sp>
      <p:sp>
        <p:nvSpPr>
          <p:cNvPr id="41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3D8B0A-2FF9-F8C9-B5C9-AB6E2C1D8998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B6347-9443-B9FB-C87B-3D91449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Grundlagen der PowerShell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0D0D52C0-0D7E-E965-B0C3-F48C7AA99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000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9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FADDFD-BC7C-63EC-B06D-FF94A34B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Server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4E05258-5DF0-CCA3-5085-75C51FBFD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512625"/>
              </p:ext>
            </p:extLst>
          </p:nvPr>
        </p:nvGraphicFramePr>
        <p:xfrm>
          <a:off x="1300653" y="1924820"/>
          <a:ext cx="9590693" cy="427762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48952">
                  <a:extLst>
                    <a:ext uri="{9D8B030D-6E8A-4147-A177-3AD203B41FA5}">
                      <a16:colId xmlns:a16="http://schemas.microsoft.com/office/drawing/2014/main" val="1547710553"/>
                    </a:ext>
                  </a:extLst>
                </a:gridCol>
                <a:gridCol w="3673935">
                  <a:extLst>
                    <a:ext uri="{9D8B030D-6E8A-4147-A177-3AD203B41FA5}">
                      <a16:colId xmlns:a16="http://schemas.microsoft.com/office/drawing/2014/main" val="750275142"/>
                    </a:ext>
                  </a:extLst>
                </a:gridCol>
                <a:gridCol w="2070537">
                  <a:extLst>
                    <a:ext uri="{9D8B030D-6E8A-4147-A177-3AD203B41FA5}">
                      <a16:colId xmlns:a16="http://schemas.microsoft.com/office/drawing/2014/main" val="2061825252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3830876450"/>
                    </a:ext>
                  </a:extLst>
                </a:gridCol>
              </a:tblGrid>
              <a:tr h="288304"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Teilnehmer</a:t>
                      </a:r>
                    </a:p>
                  </a:txBody>
                  <a:tcPr marL="54927" marR="54927" marT="48826" marB="48826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tx1"/>
                          </a:solidFill>
                        </a:rPr>
                        <a:t>Hostname:Port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Benutzername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Passwort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043262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Pascal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training02.dasistallesnurge.cloud:4002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4111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Dennis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training02.dasistallesnurge.cloud:4002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26880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Michael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training03.dasistallesnurge.cloud:4003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24404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Sören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training03.dasistallesnurge.cloud:4003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83509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Sandro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training04.dasistallesnurge.cloud:4004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716548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Natalie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training04.dasistallesnurge.cloud:4004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0765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Abbas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training05.dasistallesnurge.cloud:4005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90510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Silke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training05.dasistallesnurge.cloud:4005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68917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Ignacio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training06.dasistallesnurge.cloud:4006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60836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Tobias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training07.dasistallesnurge.cloud:4007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46111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Stefan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training08.dasistallesnurge.cloud:4008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9707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Jason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training09.dasistallesnurge.cloud:4009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67565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Daniel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training10.dasistallesnurge.cloud:4010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powershelltraining01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828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E5EC3F6-9F3C-D920-7F80-111460E995EB}"/>
              </a:ext>
            </a:extLst>
          </p:cNvPr>
          <p:cNvSpPr txBox="1"/>
          <p:nvPr/>
        </p:nvSpPr>
        <p:spPr>
          <a:xfrm>
            <a:off x="5139807" y="6333071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effectLst/>
                <a:hlinkClick r:id="rId2"/>
              </a:rPr>
              <a:t>rdpteilnehmer.xlsx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9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021C-0645-38FF-0A15-C565A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88E5B-AC3C-9C96-0904-4CDA834D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4" y="2545502"/>
            <a:ext cx="11165314" cy="39071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de-DE" sz="2400" dirty="0"/>
              <a:t>GitHub: </a:t>
            </a:r>
            <a:br>
              <a:rPr lang="de-DE" sz="2400" dirty="0"/>
            </a:br>
            <a:r>
              <a:rPr lang="de-DE" sz="2100" dirty="0">
                <a:hlinkClick r:id="rId2"/>
              </a:rPr>
              <a:t>https://github.com/philiplorenz-code/powershell-training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100" dirty="0">
                <a:hlinkClick r:id="rId3"/>
              </a:rPr>
              <a:t>https://code.visualstudio.com/download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PowerShell Cheat Sheet:</a:t>
            </a:r>
          </a:p>
          <a:p>
            <a:pPr marL="0" indent="0">
              <a:buNone/>
            </a:pPr>
            <a:r>
              <a:rPr lang="de-DE" sz="2100" dirty="0">
                <a:hlinkClick r:id="rId4"/>
              </a:rPr>
              <a:t>https://cdn.comparitech.com/wp-content/uploads/2018/08/Comparitech-Powershell-cheatsheet.pdf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 Shortcuts:</a:t>
            </a:r>
          </a:p>
          <a:p>
            <a:pPr marL="0" indent="0">
              <a:buNone/>
            </a:pPr>
            <a:r>
              <a:rPr lang="de-DE" sz="2200" dirty="0">
                <a:hlinkClick r:id="rId5"/>
              </a:rPr>
              <a:t>https://code.visualstudio.com/shortcuts/keyboard-shortcuts-windows.pdf</a:t>
            </a:r>
            <a:endParaRPr lang="de-DE" sz="2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Programmierer Silhouette">
            <a:extLst>
              <a:ext uri="{FF2B5EF4-FFF2-40B4-BE49-F238E27FC236}">
                <a16:creationId xmlns:a16="http://schemas.microsoft.com/office/drawing/2014/main" id="{A236C8BA-4FF6-A2E6-B67C-7E04F6B96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PowerShell Allgemein</a:t>
            </a:r>
          </a:p>
        </p:txBody>
      </p:sp>
      <p:pic>
        <p:nvPicPr>
          <p:cNvPr id="5" name="Picture 4" descr="Person, die am Laptop schreibt">
            <a:extLst>
              <a:ext uri="{FF2B5EF4-FFF2-40B4-BE49-F238E27FC236}">
                <a16:creationId xmlns:a16="http://schemas.microsoft.com/office/drawing/2014/main" id="{58B3F338-3A26-DDCA-CDB9-59583EB6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2" r="3032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200"/>
              <a:t>Veröffentlichung 2006</a:t>
            </a:r>
          </a:p>
          <a:p>
            <a:r>
              <a:rPr lang="de-DE" sz="2200"/>
              <a:t>Basiert auf .NET</a:t>
            </a:r>
          </a:p>
          <a:p>
            <a:r>
              <a:rPr lang="de-DE" sz="2200"/>
              <a:t>Sehr einfach zu lernen und steile Lernkurve</a:t>
            </a:r>
          </a:p>
          <a:p>
            <a:r>
              <a:rPr lang="de-DE" sz="2200"/>
              <a:t>Sehr flexibel einsetzbar und erweiterbar</a:t>
            </a:r>
          </a:p>
          <a:p>
            <a:r>
              <a:rPr lang="de-DE" sz="2200"/>
              <a:t>Unterstützung sämtlicher Produkte und Schnittstellen</a:t>
            </a:r>
          </a:p>
          <a:p>
            <a:r>
              <a:rPr lang="de-DE" sz="2200"/>
              <a:t>Unterschied: Windows PowerShell 5.1 und PowerShell 7</a:t>
            </a:r>
          </a:p>
        </p:txBody>
      </p:sp>
    </p:spTree>
    <p:extLst>
      <p:ext uri="{BB962C8B-B14F-4D97-AF65-F5344CB8AC3E}">
        <p14:creationId xmlns:p14="http://schemas.microsoft.com/office/powerpoint/2010/main" val="355762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PowerShell Besonderheiten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200"/>
          </a:p>
          <a:p>
            <a:r>
              <a:rPr lang="de-DE" sz="2200"/>
              <a:t>Objektbasiert und nicht textbasiert</a:t>
            </a:r>
          </a:p>
          <a:p>
            <a:r>
              <a:rPr lang="de-DE" sz="2200"/>
              <a:t>Sehr leichte Erweiterbarkeit (Module und eigene Funktionen)</a:t>
            </a:r>
          </a:p>
          <a:p>
            <a:r>
              <a:rPr lang="de-DE" sz="2200"/>
              <a:t>Geeignet für Kommandozeile und Scripting</a:t>
            </a:r>
          </a:p>
        </p:txBody>
      </p:sp>
    </p:spTree>
    <p:extLst>
      <p:ext uri="{BB962C8B-B14F-4D97-AF65-F5344CB8AC3E}">
        <p14:creationId xmlns:p14="http://schemas.microsoft.com/office/powerpoint/2010/main" val="47468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669</Words>
  <Application>Microsoft Macintosh PowerPoint</Application>
  <PresentationFormat>Breitbild</PresentationFormat>
  <Paragraphs>171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Söhne</vt:lpstr>
      <vt:lpstr>Office</vt:lpstr>
      <vt:lpstr>PowerShell Grundlagenkurs</vt:lpstr>
      <vt:lpstr>Agenda</vt:lpstr>
      <vt:lpstr>About Me</vt:lpstr>
      <vt:lpstr>About You</vt:lpstr>
      <vt:lpstr>Grundlagen der PowerShell</vt:lpstr>
      <vt:lpstr>Server</vt:lpstr>
      <vt:lpstr>Links</vt:lpstr>
      <vt:lpstr>PowerShell Allgemein</vt:lpstr>
      <vt:lpstr>PowerShell Besonderheiten</vt:lpstr>
      <vt:lpstr>Kaffeepause</vt:lpstr>
      <vt:lpstr>DEMO: Konsole und  Entwicklungsumgebung</vt:lpstr>
      <vt:lpstr>Mittagspause</vt:lpstr>
      <vt:lpstr>Kaffeepause</vt:lpstr>
      <vt:lpstr>PowerShell Konsole: Shortcuts</vt:lpstr>
      <vt:lpstr>Execution Policy (Get/Set-ExecutionPolicy)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Grundlagenkurs</dc:title>
  <dc:creator>Philip Lorenz</dc:creator>
  <cp:lastModifiedBy>Philip Lorenz</cp:lastModifiedBy>
  <cp:revision>16</cp:revision>
  <dcterms:created xsi:type="dcterms:W3CDTF">2023-02-13T21:07:19Z</dcterms:created>
  <dcterms:modified xsi:type="dcterms:W3CDTF">2023-02-15T06:49:29Z</dcterms:modified>
</cp:coreProperties>
</file>